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6" r:id="rId1"/>
  </p:sldMasterIdLst>
  <p:notesMasterIdLst>
    <p:notesMasterId r:id="rId38"/>
  </p:notesMasterIdLst>
  <p:sldIdLst>
    <p:sldId id="359" r:id="rId2"/>
    <p:sldId id="328" r:id="rId3"/>
    <p:sldId id="32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384" r:id="rId29"/>
    <p:sldId id="385" r:id="rId30"/>
    <p:sldId id="386" r:id="rId31"/>
    <p:sldId id="389" r:id="rId32"/>
    <p:sldId id="387" r:id="rId33"/>
    <p:sldId id="390" r:id="rId34"/>
    <p:sldId id="391" r:id="rId35"/>
    <p:sldId id="388" r:id="rId36"/>
    <p:sldId id="326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2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41A7-CB91-4ED3-816A-70E90110DD91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CC985-A42A-4542-9693-57CE87A9CA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202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149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654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5558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58792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8846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79795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4914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6251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008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014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6479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257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23906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0121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491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046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290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32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  <p:sldLayoutId id="2147484039" r:id="rId13"/>
    <p:sldLayoutId id="2147484040" r:id="rId14"/>
    <p:sldLayoutId id="2147484041" r:id="rId15"/>
    <p:sldLayoutId id="2147484042" r:id="rId16"/>
    <p:sldLayoutId id="21474840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700._%D0%BF._%D0%BD._%D0%B5." TargetMode="External"/><Relationship Id="rId2" Type="http://schemas.openxmlformats.org/officeDocument/2006/relationships/hyperlink" Target="https://sr.wikipedia.org/wiki/%D0%91%D1%80%D0%BE%D0%BD%D0%B7%D0%B0%D0%BD%D0%BE_%D0%B4%D0%BE%D0%B1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.wikipedia.org/wiki/%D0%A1%D1%80%D0%B5%D0%B4%D0%BE%D0%B7%D0%B5%D0%BC%D1%99%D0%B5" TargetMode="External"/><Relationship Id="rId4" Type="http://schemas.openxmlformats.org/officeDocument/2006/relationships/hyperlink" Target="https://sr.wikipedia.org/wiki/1600._%D0%BF._%D0%BD._%D0%B5.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A2%D1%83%D0%BC%D1%83%D0%BB" TargetMode="External"/><Relationship Id="rId3" Type="http://schemas.openxmlformats.org/officeDocument/2006/relationships/hyperlink" Target="https://sr.wikipedia.org/wiki/%D0%9D%D0%BE%D0%B2%D0%B0%D1%86" TargetMode="External"/><Relationship Id="rId7" Type="http://schemas.openxmlformats.org/officeDocument/2006/relationships/hyperlink" Target="https://sr.wikipedia.org/wiki/%D0%9D%D0%B5%D0%BA%D1%80%D0%BE%D0%BF%D0%BE%D0%BB%D0%B0" TargetMode="External"/><Relationship Id="rId2" Type="http://schemas.openxmlformats.org/officeDocument/2006/relationships/hyperlink" Target="https://sr.wikipedia.org/wiki/%D0%93%D0%B2%D0%BE%D0%B7%D0%B4%D0%B5%D0%BD%D0%BE_%D0%B4%D0%BE%D0%B1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3%D1%80%D0%BD%D1%87%D0%B0%D1%80%D0%B8%D1%98%D0%B0" TargetMode="External"/><Relationship Id="rId5" Type="http://schemas.openxmlformats.org/officeDocument/2006/relationships/hyperlink" Target="https://sr.wikipedia.org/wiki/%D0%9D%D0%B0%D0%BA%D0%B8%D1%82" TargetMode="External"/><Relationship Id="rId4" Type="http://schemas.openxmlformats.org/officeDocument/2006/relationships/hyperlink" Target="https://sr.wikipedia.org/wiki/1000._%D0%BF._%D0%BD._%D0%B5." TargetMode="External"/><Relationship Id="rId9" Type="http://schemas.openxmlformats.org/officeDocument/2006/relationships/hyperlink" Target="https://sr.wikipedia.org/wiki/%D0%98%D0%BD%D1%85%D1%83%D0%BC%D0%B0%D1%86%D0%B8%D1%98%D0%B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A%D0%BE%D0%BD%D1%82%D0%B8%D0%BD%D0%B5%D0%BD%D1%82" TargetMode="External"/><Relationship Id="rId2" Type="http://schemas.openxmlformats.org/officeDocument/2006/relationships/hyperlink" Target="https://sr.wikipedia.org/wiki/%D0%90%D1%84%D1%80%D0%B8%D0%BA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A5%D0%BE%D0%BC%D0%B8%D0%BD%D0%B8%D0%B4%D0%B8" TargetMode="External"/><Relationship Id="rId2" Type="http://schemas.openxmlformats.org/officeDocument/2006/relationships/hyperlink" Target="https://sr.wikipedia.org/wiki/%D0%A1%D1%98%D0%B5%D0%B4%D0%B8%D1%9A%D0%B5%D0%BD%D0%B5_%D0%90%D0%BC%D0%B5%D1%80%D0%B8%D1%87%D0%BA%D0%B5_%D0%94%D1%80%D0%B6%D0%B0%D0%B2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B%D0%B0%D1%82%D0%B8%D0%BD%D1%81%D0%BA%D0%B8_%D1%98%D0%B5%D0%B7%D0%B8%D0%BA" TargetMode="External"/><Relationship Id="rId5" Type="http://schemas.openxmlformats.org/officeDocument/2006/relationships/hyperlink" Target="https://sr.wikipedia.org/wiki/Ramapitekus" TargetMode="External"/><Relationship Id="rId4" Type="http://schemas.openxmlformats.org/officeDocument/2006/relationships/hyperlink" Target="https://sr.wikipedia.org/wiki/%D0%A1%D0%B0%D0%B2%D0%B0%D0%BD%D0%B0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A8%D0%BA%D0%BE%D1%99%D0%BA%D0%B5" TargetMode="External"/><Relationship Id="rId13" Type="http://schemas.openxmlformats.org/officeDocument/2006/relationships/hyperlink" Target="https://sr.wikipedia.org/wiki/%D0%9F%D1%83%D0%B6%D0%B5%D0%B2%D0%B8" TargetMode="External"/><Relationship Id="rId18" Type="http://schemas.openxmlformats.org/officeDocument/2006/relationships/hyperlink" Target="https://sr.wikipedia.org/wiki/%D0%92%D0%B0%D1%82%D1%80%D0%B0" TargetMode="External"/><Relationship Id="rId3" Type="http://schemas.openxmlformats.org/officeDocument/2006/relationships/hyperlink" Target="https://sr.wikipedia.org/wiki/%D0%94%D0%BB%D0%B0%D0%BA%D0%B0" TargetMode="External"/><Relationship Id="rId7" Type="http://schemas.openxmlformats.org/officeDocument/2006/relationships/hyperlink" Target="https://sr.wikipedia.org/wiki/%D0%9A%D0%BE%D1%80%D1%9A%D0%B0%D1%87%D0%B0" TargetMode="External"/><Relationship Id="rId12" Type="http://schemas.openxmlformats.org/officeDocument/2006/relationships/hyperlink" Target="https://sr.wikipedia.org/wiki/%D0%9F%D0%BB%D0%BE%D0%B4" TargetMode="External"/><Relationship Id="rId17" Type="http://schemas.openxmlformats.org/officeDocument/2006/relationships/hyperlink" Target="https://sr.wikipedia.org/wiki/%D0%9C%D0%B5%D1%81%D0%BE%D1%98%D0%B5%D0%B4" TargetMode="External"/><Relationship Id="rId2" Type="http://schemas.openxmlformats.org/officeDocument/2006/relationships/hyperlink" Target="https://sr.wikipedia.org/wiki/%D0%9C%D0%BE%D0%B7%D0%B0%D0%BA" TargetMode="External"/><Relationship Id="rId16" Type="http://schemas.openxmlformats.org/officeDocument/2006/relationships/hyperlink" Target="https://sr.wikipedia.org/w/index.php?title=%D0%A1%D0%B0%D0%B1%D1%99%D0%BE%D0%B7%D1%83%D0%B1%D0%B5_%D0%BC%D0%B0%D1%87%D0%BA%D0%B5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E%D1%80%D0%B0%D1%85" TargetMode="External"/><Relationship Id="rId11" Type="http://schemas.openxmlformats.org/officeDocument/2006/relationships/hyperlink" Target="https://sr.wikipedia.org/wiki/%D0%91%D0%B8%D1%99%D0%BA%D0%B5" TargetMode="External"/><Relationship Id="rId5" Type="http://schemas.openxmlformats.org/officeDocument/2006/relationships/hyperlink" Target="https://sr.wikipedia.org/wiki/%D0%9A%D0%B0%D0%BC%D0%B5%D0%BD" TargetMode="External"/><Relationship Id="rId15" Type="http://schemas.openxmlformats.org/officeDocument/2006/relationships/hyperlink" Target="https://sr.wikipedia.org/wiki/%D0%9F%D0%B5%D1%9B%D0%B8%D0%BD%D1%81%D0%BA%D0%B8_%D0%BB%D0%B0%D0%B2" TargetMode="External"/><Relationship Id="rId10" Type="http://schemas.openxmlformats.org/officeDocument/2006/relationships/hyperlink" Target="https://sr.wikipedia.org/wiki/%D0%98%D1%81%D1%85%D1%80%D0%B0%D0%BD%D0%B0" TargetMode="External"/><Relationship Id="rId19" Type="http://schemas.openxmlformats.org/officeDocument/2006/relationships/image" Target="../media/image9.jpeg"/><Relationship Id="rId4" Type="http://schemas.openxmlformats.org/officeDocument/2006/relationships/hyperlink" Target="https://sr.wikipedia.org/wiki/%D0%9B%D0%B0%D1%82%D0%B8%D0%BD%D1%81%D0%BA%D0%B8_%D1%98%D0%B5%D0%B7%D0%B8%D0%BA" TargetMode="External"/><Relationship Id="rId9" Type="http://schemas.openxmlformats.org/officeDocument/2006/relationships/hyperlink" Target="https://sr.wikipedia.org/wiki/%D0%93%D0%BB%D0%BE%D0%B4%D0%B0%D1%80%D0%B8" TargetMode="External"/><Relationship Id="rId14" Type="http://schemas.openxmlformats.org/officeDocument/2006/relationships/hyperlink" Target="https://sr.wikipedia.org/wiki/%D0%A1%D0%BA%D0%B0%D0%BA%D0%B0%D0%B2%D0%B0%D1%86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A%D0%B0%D0%BC%D0%B5%D0%BD" TargetMode="External"/><Relationship Id="rId2" Type="http://schemas.openxmlformats.org/officeDocument/2006/relationships/hyperlink" Target="https://sr.wikipedia.org/wiki/%D0%9B%D0%B0%D1%82%D0%B8%D0%BD%D1%81%D0%BA%D0%B8_%D1%98%D0%B5%D0%B7%D0%B8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3%D0%BE%D0%B2%D0%BE%D1%80" TargetMode="External"/><Relationship Id="rId2" Type="http://schemas.openxmlformats.org/officeDocument/2006/relationships/hyperlink" Target="https://sr.wikipedia.org/wiki/%D0%9B%D0%B0%D1%82%D0%B8%D0%BD%D1%81%D0%BA%D0%B8_%D1%98%D0%B5%D0%B7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s://sr.wikipedia.org/wiki/%D0%9D%D0%B5%D0%BC%D0%B0%D1%87%D0%BA%D0%B0" TargetMode="External"/><Relationship Id="rId4" Type="http://schemas.openxmlformats.org/officeDocument/2006/relationships/hyperlink" Target="https://sr.wikipedia.org/w/index.php?title=%D0%9D%D0%B5%D0%B0%D0%BD%D0%B4%D0%B5%D1%80&amp;action=edit&amp;redlink=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r.wikipedia.org/wiki/%D0%9B%D0%B0%D1%82%D0%B8%D0%BD%D1%81%D0%BA%D0%B8_%D1%98%D0%B5%D0%B7%D0%B8%D0%B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92%D0%B0%D1%82%D1%80%D0%B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A%D1%80%D0%B0%D0%BF%D0%B8%D0%BD%D0%B0_(%D0%B3%D1%80%D0%B0%D0%B4)" TargetMode="External"/><Relationship Id="rId2" Type="http://schemas.openxmlformats.org/officeDocument/2006/relationships/hyperlink" Target="https://sr.wikipedia.org/w/index.php?title=%D0%9A%D1%83%D0%BB%D1%82_%D0%BC%D1%80%D1%82%D0%B2%D0%B8%D1%85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/index.php?title=%D0%9A%D1%83%D0%BB%D1%82_%D0%BB%D0%BE%D0%B1%D0%B0%D1%9A%D0%B5&amp;action=edit&amp;redlink=1" TargetMode="External"/><Relationship Id="rId5" Type="http://schemas.openxmlformats.org/officeDocument/2006/relationships/hyperlink" Target="https://sr.wikipedia.org/wiki/%D0%9A%D0%B0%D0%BD%D0%B8%D0%B1%D0%B0%D0%BB%D0%B8%D0%B7%D0%B0%D0%BC" TargetMode="External"/><Relationship Id="rId4" Type="http://schemas.openxmlformats.org/officeDocument/2006/relationships/hyperlink" Target="https://sr.wikipedia.org/wiki/%D0%A5%D1%80%D0%B2%D0%B0%D1%82%D1%81%D0%BA%D0%B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B%D0%B0%D1%82%D0%B8%D0%BD%D0%B8%D0%B7%D0%B0%D1%86%D0%B8%D1%98%D0%B0_(%D0%BB%D0%B8%D0%BD%D0%B3%D0%B2%D0%B8%D1%81%D1%82%D0%B8%D0%BA%D0%B0)" TargetMode="External"/><Relationship Id="rId2" Type="http://schemas.openxmlformats.org/officeDocument/2006/relationships/hyperlink" Target="https://sr.wikipedia.org/wiki/%D0%93%D1%80%D1%87%D0%BA%D0%B8_%D1%98%D0%B5%D0%B7%D0%B8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.wikipedia.org/wiki/%D0%9F%D0%B8%D1%81%D0%BC%D0%BE" TargetMode="External"/><Relationship Id="rId4" Type="http://schemas.openxmlformats.org/officeDocument/2006/relationships/hyperlink" Target="https://sr.wikipedia.org/wiki/%D0%9B%D0%B0%D1%82%D0%B8%D0%BD%D1%81%D0%BA%D0%B8_%D1%98%D0%B5%D0%B7%D0%B8%D0%BA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88%D1%83%D0%B6%D0%BD%D0%B0_%D0%90%D0%BC%D0%B5%D1%80%D0%B8%D0%BA%D0%B0" TargetMode="External"/><Relationship Id="rId2" Type="http://schemas.openxmlformats.org/officeDocument/2006/relationships/hyperlink" Target="https://sr.wikipedia.org/wiki/%D0%90%D1%84%D1%80%D0%B8%D0%BA%D0%B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0%D0%BD%D1%82%D1%80%D0%BE%D0%BF%D0%BE%D0%BB%D0%BE%D0%B3%D0%B8%D1%98%D0%B0" TargetMode="External"/><Relationship Id="rId2" Type="http://schemas.openxmlformats.org/officeDocument/2006/relationships/hyperlink" Target="https://sr.wikipedia.org/wiki/%D0%90%D1%80%D1%85%D0%B5%D0%BE%D0%BB%D0%BE%D0%B7%D0%B8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9F%D1%80%D0%B0%D0%B8%D1%81%D1%82%D0%BE%D1%80%D0%B8%D1%98%D0%B0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9F%D0%BE%D0%B2%D1%80%D0%B5%D0%B4%D0%B5" TargetMode="External"/><Relationship Id="rId13" Type="http://schemas.openxmlformats.org/officeDocument/2006/relationships/hyperlink" Target="https://sr.wikipedia.org/wiki/%D0%94%D0%BE%D0%BC%D0%B0%D1%9B%D0%B5_%D0%B6%D0%B8%D0%B2%D0%BE%D1%82%D0%B8%D1%9A%D0%B5" TargetMode="External"/><Relationship Id="rId3" Type="http://schemas.openxmlformats.org/officeDocument/2006/relationships/hyperlink" Target="https://sr.wikipedia.org/wiki/%D0%A7%D0%BE%D0%B2%D0%B5%D0%BA" TargetMode="External"/><Relationship Id="rId7" Type="http://schemas.openxmlformats.org/officeDocument/2006/relationships/hyperlink" Target="https://sr.wikipedia.org/wiki/%D0%91%D0%BE%D0%BB%D0%B5%D1%81%D1%82" TargetMode="External"/><Relationship Id="rId12" Type="http://schemas.openxmlformats.org/officeDocument/2006/relationships/hyperlink" Target="https://sr.wikipedia.org/wiki/%D0%9C%D0%B5%D1%85%D0%B0%D0%BD%D0%B8%D1%87%D0%BA%D0%B8_%D1%80%D0%B0%D0%B4" TargetMode="External"/><Relationship Id="rId2" Type="http://schemas.openxmlformats.org/officeDocument/2006/relationships/hyperlink" Target="https://sr.wikipedia.org/wiki/Divlja%C5%A1tvo_(epoha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5%D0%BC%D0%BF%D0%B8%D1%80%D0%B8%D1%98%D0%B0" TargetMode="External"/><Relationship Id="rId11" Type="http://schemas.openxmlformats.org/officeDocument/2006/relationships/hyperlink" Target="https://sr.wikipedia.org/wiki/%D0%A1%D0%BE%D1%98%D0%B5%D0%BD%D0%B8%D1%86%D0%B0" TargetMode="External"/><Relationship Id="rId5" Type="http://schemas.openxmlformats.org/officeDocument/2006/relationships/hyperlink" Target="https://sr.wikipedia.org/wiki/%D0%9F%D0%BE%D1%98%D0%B0%D0%B2%D0%B0" TargetMode="External"/><Relationship Id="rId10" Type="http://schemas.openxmlformats.org/officeDocument/2006/relationships/hyperlink" Target="https://sr.wikipedia.org/wiki/%D0%9A%D0%BE%D0%BB%D0%B8%D0%B1%D0%B0" TargetMode="External"/><Relationship Id="rId4" Type="http://schemas.openxmlformats.org/officeDocument/2006/relationships/hyperlink" Target="https://sr.wikipedia.org/wiki/%D0%93%D0%BE%D0%B2%D0%BE%D1%80" TargetMode="External"/><Relationship Id="rId9" Type="http://schemas.openxmlformats.org/officeDocument/2006/relationships/hyperlink" Target="https://sr.wikipedia.org/wiki/%D0%9F%D0%B5%D1%9B%D0%B8%D0%BD%D0%B0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0%D0%B3%D0%B5%D0%BD%D1%81_(%D0%BC%D0%B5%D0%B4%D0%B8%D1%86%D0%B8%D0%BD%D0%B0)" TargetMode="External"/><Relationship Id="rId2" Type="http://schemas.openxmlformats.org/officeDocument/2006/relationships/hyperlink" Target="https://sr.wikipedia.org/wiki/%C5%A0amanizam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A4%D0%B5%D1%82%D0%B8%D1%88%D0%B8%D0%B7%D0%B0%D0%BC" TargetMode="External"/><Relationship Id="rId2" Type="http://schemas.openxmlformats.org/officeDocument/2006/relationships/hyperlink" Target="https://sr.wikipedia.org/wiki/%D0%90%D0%BD%D0%B8%D0%BC%D0%B8%D0%B7%D0%B0%D0%B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91%D1%80%D0%BE%D0%BD%D0%B7%D0%B0%D0%BD%D0%BE_%D0%B4%D0%BE%D0%B1%D0%B0" TargetMode="External"/><Relationship Id="rId3" Type="http://schemas.openxmlformats.org/officeDocument/2006/relationships/hyperlink" Target="https://sr.wikipedia.org/wiki/%D0%9F%D0%B0%D0%BB%D0%B5%D0%BE%D0%BB%D0%B8%D1%82" TargetMode="External"/><Relationship Id="rId7" Type="http://schemas.openxmlformats.org/officeDocument/2006/relationships/hyperlink" Target="https://sr.wikipedia.org/wiki/%D0%95%D0%BD%D0%B5%D0%BE%D0%BB%D0%B8%D1%82" TargetMode="External"/><Relationship Id="rId2" Type="http://schemas.openxmlformats.org/officeDocument/2006/relationships/hyperlink" Target="https://sr.wikipedia.org/wiki/%D0%9F%D0%B8%D1%81%D0%BC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C%D0%B5%D1%82%D0%B0%D0%BB%D0%BD%D0%BE_%D0%B4%D0%BE%D0%B1%D0%B0" TargetMode="External"/><Relationship Id="rId5" Type="http://schemas.openxmlformats.org/officeDocument/2006/relationships/hyperlink" Target="https://sr.wikipedia.org/wiki/%D0%9D%D0%B5%D0%BE%D0%BB%D0%B8%D1%82" TargetMode="External"/><Relationship Id="rId4" Type="http://schemas.openxmlformats.org/officeDocument/2006/relationships/hyperlink" Target="https://sr.wikipedia.org/wiki/%D0%9C%D0%B5%D0%B7%D0%BE%D0%BB%D0%B8%D1%82" TargetMode="External"/><Relationship Id="rId9" Type="http://schemas.openxmlformats.org/officeDocument/2006/relationships/hyperlink" Target="https://sr.wikipedia.org/wiki/%D0%93%D0%B2%D0%BE%D0%B7%D0%B4%D0%B5%D0%BD%D0%BE_%D0%B4%D0%BE%D0%B1%D0%B0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91%D0%B0%D0%B1%D0%B8%D1%86%D0%B5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A7%D0%BE%D0%B2%D0%B5%D0%BA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90%D1%80%D1%85%D0%B5%D0%BE%D0%BB%D0%BE%D0%B3%D0%B8%D1%98%D0%B0" TargetMode="External"/><Relationship Id="rId3" Type="http://schemas.openxmlformats.org/officeDocument/2006/relationships/hyperlink" Target="https://sr.wikipedia.org/wiki/%D0%91%D0%B8%D0%BE%D0%BB%D0%BE%D0%B3%D0%B8%D1%98%D0%B0" TargetMode="External"/><Relationship Id="rId7" Type="http://schemas.openxmlformats.org/officeDocument/2006/relationships/hyperlink" Target="https://sr.wikipedia.org/wiki/%D0%90%D0%BD%D1%82%D1%80%D0%BE%D0%BF%D0%BE%D0%BB%D0%BE%D0%B3%D0%B8%D1%98%D0%B0" TargetMode="External"/><Relationship Id="rId2" Type="http://schemas.openxmlformats.org/officeDocument/2006/relationships/hyperlink" Target="https://sr.wikipedia.org/wiki/%D0%9F%D0%B0%D0%BB%D0%B5%D0%BE%D0%BD%D1%82%D0%BE%D0%BB%D0%BE%D0%B3%D0%B8%D1%98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5%D1%82%D0%BD%D0%BE%D0%B0%D1%81%D1%82%D1%80%D0%BE%D0%BD%D0%BE%D0%BC%D0%B8%D1%98%D0%B0" TargetMode="External"/><Relationship Id="rId5" Type="http://schemas.openxmlformats.org/officeDocument/2006/relationships/hyperlink" Target="https://sr.wikipedia.org/wiki/%D0%93%D0%B5%D0%BE%D0%BB%D0%BE%D0%B3%D0%B8%D1%98%D0%B0" TargetMode="External"/><Relationship Id="rId4" Type="http://schemas.openxmlformats.org/officeDocument/2006/relationships/hyperlink" Target="https://sr.wikipedia.org/wiki/%D0%9F%D0%B0%D0%BB%D0%B8%D0%BD%D0%BE%D0%BB%D0%BE%D0%B3%D0%B8%D1%98%D0%B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2%D0%B5%D0%BB%D0%B8%D0%BA%D0%B8_%D1%87%D0%BE%D0%B2%D0%B5%D0%BA%D0%BE%D0%BB%D0%B8%D0%BA%D0%B8_%D0%BC%D0%B0%D1%98%D0%BC%D1%83%D0%BD%D0%B8" TargetMode="External"/><Relationship Id="rId2" Type="http://schemas.openxmlformats.org/officeDocument/2006/relationships/hyperlink" Target="https://sr.wikipedia.org/wiki/%D0%93%D1%80%D1%87%D0%BA%D0%B8_%D1%98%D0%B5%D0%B7%D0%B8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.wikipedia.org/wiki/%D0%93%D0%BE%D0%B2%D0%BE%D1%80" TargetMode="External"/><Relationship Id="rId4" Type="http://schemas.openxmlformats.org/officeDocument/2006/relationships/hyperlink" Target="https://sr.wikipedia.org/wiki/%D0%92%D0%B0%D1%82%D1%80%D0%B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Deforestacija" TargetMode="External"/><Relationship Id="rId2" Type="http://schemas.openxmlformats.org/officeDocument/2006/relationships/hyperlink" Target="https://sr.wikipedia.org/wiki/%D0%93%D1%80%D1%87%D0%BA%D0%B8_%D1%98%D0%B5%D0%B7%D0%B8%D0%B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7%D0%B5%D0%BC%D1%83%D0%BD%D0%B8%D1%86%D0%B0" TargetMode="External"/><Relationship Id="rId2" Type="http://schemas.openxmlformats.org/officeDocument/2006/relationships/hyperlink" Target="https://sr.wikipedia.org/wiki/%D0%93%D1%80%D1%87%D0%BA%D0%B8_%D1%98%D0%B5%D0%B7%D0%B8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r.wikipedia.org/wiki/%D0%A1%D0%BE%D1%98%D0%B5%D0%BD%D0%B8%D1%86%D0%B0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9C%D0%B5%D1%82%D0%B0%D0%BB%D1%83%D1%80%D0%B3%D0%B8%D1%98%D0%B0" TargetMode="External"/><Relationship Id="rId3" Type="http://schemas.openxmlformats.org/officeDocument/2006/relationships/hyperlink" Target="https://sr.wikipedia.org/wiki/Oru%C4%91e" TargetMode="External"/><Relationship Id="rId7" Type="http://schemas.openxmlformats.org/officeDocument/2006/relationships/hyperlink" Target="https://sr.wikipedia.org/wiki/%D0%93%D0%B2%D0%BE%D0%B6%D1%92%D0%B5" TargetMode="External"/><Relationship Id="rId12" Type="http://schemas.openxmlformats.org/officeDocument/2006/relationships/hyperlink" Target="https://sr.wikipedia.org/wiki/%D0%9F%D0%BE%D1%80%D0%B5%D0%B7" TargetMode="External"/><Relationship Id="rId2" Type="http://schemas.openxmlformats.org/officeDocument/2006/relationships/hyperlink" Target="https://sr.wikipedia.org/wiki/%D0%9E%D1%80%D1%83%D0%B6%D1%9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A%D0%B0%D0%BB%D0%B0%D1%98" TargetMode="External"/><Relationship Id="rId11" Type="http://schemas.openxmlformats.org/officeDocument/2006/relationships/hyperlink" Target="https://sr.wikipedia.org/wiki/%D0%88%D0%B5%D0%B4%D1%80%D0%B5%D1%9A%D0%B0%D0%BA" TargetMode="External"/><Relationship Id="rId5" Type="http://schemas.openxmlformats.org/officeDocument/2006/relationships/hyperlink" Target="https://sr.wikipedia.org/wiki/%D0%91%D1%80%D0%BE%D0%BD%D0%B7%D0%B0" TargetMode="External"/><Relationship Id="rId10" Type="http://schemas.openxmlformats.org/officeDocument/2006/relationships/hyperlink" Target="https://sr.wikipedia.org/wiki/%D0%9A%D0%BE%D1%9A%D0%B8" TargetMode="External"/><Relationship Id="rId4" Type="http://schemas.openxmlformats.org/officeDocument/2006/relationships/hyperlink" Target="https://sr.wikipedia.org/wiki/%D0%91%D0%B0%D0%BA%D0%B0%D1%80" TargetMode="External"/><Relationship Id="rId9" Type="http://schemas.openxmlformats.org/officeDocument/2006/relationships/hyperlink" Target="https://sr.wikipedia.org/wiki/%D0%9C%D0%B0%D0%B3%D0%B0%D1%80%D0%B0%D1%8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/index.php?title=%D0%91%D0%B0%D0%BA%D1%80%D0%B0&amp;action=edit&amp;redlink=1" TargetMode="External"/><Relationship Id="rId2" Type="http://schemas.openxmlformats.org/officeDocument/2006/relationships/hyperlink" Target="https://sr.wikipedia.org/wiki/%D0%95%D0%BD%D0%B5%D0%BE%D0%BB%D0%B8%D1%8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.wikipedia.org/wiki/%D0%A0%D1%83%D0%B4%D0%B0%D1%80%D1%81%D1%82%D0%B2%D0%BE" TargetMode="External"/><Relationship Id="rId4" Type="http://schemas.openxmlformats.org/officeDocument/2006/relationships/hyperlink" Target="https://sr.wikipedia.org/wiki/3._%D0%BC%D0%B8%D0%BB%D0%B5%D0%BD%D0%B8%D1%98%D1%83%D0%BC_%D0%BF._%D0%BD._%D0%B5.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CC51FE-741F-4900-BB35-964B40DC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6335" y="1817327"/>
            <a:ext cx="9286993" cy="120248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</a:rPr>
              <a:t>ПРАИСТОРИЈСКИ РАЗВОЈ МЕДИЦИНЕ (ПРАИСТОРИЈСКИ ЧОВЕК И ЊЕГОВА КУЛТУРА. НАГОНСКА МЕДИЦИНА, ХИРУРГИЈА И ХИГИЈЕНА. МЕДИЦИНСКА ЕМПИРИЈА И ЊЕНА НАЈСТАРИЈА ОТКРИЋА)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650695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Бронзано доба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960" y="2119257"/>
            <a:ext cx="8851391" cy="3603812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Бронзано доба"/>
              </a:rPr>
              <a:t>Бронзано доба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(2200. до 750 /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700. п. н. е."/>
              </a:rPr>
              <a:t>700. године п. н. e.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обележава како употреба бронзе, тако и сеоба сточара у време раног бронзаног доба (2200—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1600. п. н. е."/>
              </a:rPr>
              <a:t>1600. год. п. н. е.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на подручје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Средоземље"/>
              </a:rPr>
              <a:t>Средоземља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То је био следећи талас индоевропских досељеника (након првог таласа пољопривредника у млађем каменом добу).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2766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63" y="659087"/>
            <a:ext cx="9286993" cy="120248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Гвоздено доба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8656" y="1826648"/>
            <a:ext cx="9595103" cy="4123047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  <a:hlinkClick r:id="rId2" tooltip="Гвоздено доба"/>
              </a:rPr>
              <a:t>Гвоздено доба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је најмлађи период преисторије, који смењује бронзано доба и траје до почетка нове ере. Ово је доба када је човек овладао производњом и употребом гвожђа, које улази у широку примену, металургијом и када се јавља први </a:t>
            </a:r>
            <a:r>
              <a:rPr lang="ru-RU" sz="2900" dirty="0">
                <a:latin typeface="Times New Roman" pitchFamily="18" charset="0"/>
                <a:cs typeface="Times New Roman" pitchFamily="18" charset="0"/>
                <a:hlinkClick r:id="rId3" tooltip="Новац"/>
              </a:rPr>
              <a:t>новац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За почетак гвозденог доба се сматра </a:t>
            </a:r>
            <a:r>
              <a:rPr lang="ru-RU" sz="2900" dirty="0">
                <a:latin typeface="Times New Roman" pitchFamily="18" charset="0"/>
                <a:cs typeface="Times New Roman" pitchFamily="18" charset="0"/>
                <a:hlinkClick r:id="rId4" tooltip="1000. п. н. е."/>
              </a:rPr>
              <a:t>1000. п. н. е.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(Блиски исток и Грчка). 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Почетком овог доба </a:t>
            </a:r>
            <a:r>
              <a:rPr lang="ru-RU" sz="29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5" tooltip="Накит"/>
              </a:rPr>
              <a:t>накит</a:t>
            </a:r>
            <a:r>
              <a:rPr lang="ru-RU" sz="29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и оружје постају масивнији, </a:t>
            </a:r>
            <a:r>
              <a:rPr lang="ru-RU" sz="29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6" tooltip="Грнчарија"/>
              </a:rPr>
              <a:t>керамика</a:t>
            </a:r>
            <a:r>
              <a:rPr lang="ru-RU" sz="29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губи декоративност. Експлоатација рудних богатстава подстиче развој занатства и трговине. Долази до појачаних популационих кретања, што изазива и немире, сукобе.</a:t>
            </a:r>
          </a:p>
          <a:p>
            <a:pPr algn="just"/>
            <a:r>
              <a:rPr lang="ru-RU" sz="29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Насеља се подижу на утврђеним узвишењима, градинама.</a:t>
            </a:r>
          </a:p>
          <a:p>
            <a:pPr algn="just"/>
            <a:r>
              <a:rPr lang="ru-RU" sz="29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7" tooltip="Некропола"/>
              </a:rPr>
              <a:t>Некрополе</a:t>
            </a:r>
            <a:r>
              <a:rPr lang="ru-RU" sz="29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се састоје од група </a:t>
            </a:r>
            <a:r>
              <a:rPr lang="ru-RU" sz="29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8" tooltip="Тумул"/>
              </a:rPr>
              <a:t>тумула</a:t>
            </a:r>
            <a:r>
              <a:rPr lang="ru-RU" sz="29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. Чешћи облик сахрањивања је </a:t>
            </a:r>
            <a:r>
              <a:rPr lang="ru-RU" sz="29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9" tooltip="Инхумација"/>
              </a:rPr>
              <a:t>инхумација</a:t>
            </a:r>
            <a:r>
              <a:rPr lang="ru-RU" sz="29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. Крајем периода јављају се велики тумули са сложеним погребним ритуалом ограниченим бројем сахрана и великим бројем прилога од сребра, злата, оружја, металних посуда и керамике. Ово доказује почетак стварања племенске аристократије</a:t>
            </a:r>
            <a:r>
              <a:rPr lang="ru-RU" sz="29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900" dirty="0">
              <a:solidFill>
                <a:srgbClr val="20212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8920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2768" y="1473081"/>
            <a:ext cx="9070847" cy="3603812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Африка"/>
              </a:rPr>
              <a:t>Африка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се сматра колевком човечанства, јер је до сада на простору овог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Континент"/>
              </a:rPr>
              <a:t>континента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пронађено највише остатака преисторијских људи.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99232"/>
            <a:ext cx="2548128" cy="316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1904" y="3243072"/>
            <a:ext cx="2535936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79620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Еволуција хоминида</a:t>
            </a:r>
            <a:br>
              <a:rPr lang="sr-Cyrl-R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608" y="1840992"/>
            <a:ext cx="8985503" cy="3882077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Најстарији нађени остаци примата потичу из периода од пре 65.000.000 година, а нађени су у Пургатори Хилу (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2" tooltip="Сједињене Америчке Државе"/>
              </a:rPr>
              <a:t>САД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Око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 35-25.000.000 година одваја се линија хоминида.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3" tooltip="Хоминиди"/>
              </a:rPr>
              <a:t>Хоминиди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до пре 8.000.000 односно 7.000.000 година заузимају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4" tooltip="Савана"/>
              </a:rPr>
              <a:t>саване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током овог времена,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5" tooltip="Ramapitekus"/>
              </a:rPr>
              <a:t>Рамапитекуси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6" tooltip="Латински језик"/>
              </a:rPr>
              <a:t>лат.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Ramapithecus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усправљају.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170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Хомо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хабилис</a:t>
            </a:r>
            <a:r>
              <a:rPr lang="sr-Cyrl-RS" b="1" dirty="0"/>
              <a:t/>
            </a:r>
            <a:br>
              <a:rPr lang="sr-Cyrl-R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560576"/>
            <a:ext cx="8875775" cy="4162493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око 2.000.000 година појавио се припадник рода Хомо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Homo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Био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 нешто виши, имао је већи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2" tooltip="Мозак"/>
              </a:rPr>
              <a:t>мозак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али је још увек ходао погрбљен а тело му је било обрасло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3" tooltip="Длака"/>
              </a:rPr>
              <a:t>длаком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Споразумевао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крицима и покретима руку а оно што га је чинило човеком била је вештина прављења оруђа. Зато су га научници назвали вешт човек или Хомо хабилис (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4" tooltip="Латински језик"/>
              </a:rPr>
              <a:t>лат.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Homo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habilis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који је оштрим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5" tooltip="Камен"/>
              </a:rPr>
              <a:t>каменом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могао да разбије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6" tooltip="Орах"/>
              </a:rPr>
              <a:t>орахову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љуску или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7" tooltip="Корњача"/>
              </a:rPr>
              <a:t>корњачин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оклоп, да отвори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8" tooltip="Шкољке"/>
              </a:rPr>
              <a:t>шкољку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или да убије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9" tooltip="Глодари"/>
              </a:rPr>
              <a:t>глодара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али не и да лови веће животиње. 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  <a:hlinkClick r:id="rId10" tooltip="Исхрана"/>
              </a:rPr>
              <a:t>Хранио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се углавном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11" tooltip="Биљке"/>
              </a:rPr>
              <a:t>биљкама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јестивим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12" tooltip="Плод"/>
              </a:rPr>
              <a:t>плодовима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13" tooltip="Пужеви"/>
              </a:rPr>
              <a:t>пужевима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14" tooltip="Скакавац"/>
              </a:rPr>
              <a:t>скакавцима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имао станиште, већ је користио природне заклоне. У пећине није улазио јер су их насељавали јачи од њега —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15" tooltip="Пећински лав"/>
              </a:rPr>
              <a:t>пећински лав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16" tooltip="Сабљозубе мачке (страница не постоји)"/>
              </a:rPr>
              <a:t>сабљозубе мачке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и други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17" tooltip="Месојед"/>
              </a:rPr>
              <a:t>месождери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Вешти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човек је користио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18" tooltip="Ватра"/>
              </a:rPr>
              <a:t>ватру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за грејање и одбрану од животиња али само ако би је нашао у природи.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Кретао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у групама чија је величина зависила од расположиве хране.</a:t>
            </a:r>
          </a:p>
          <a:p>
            <a:endParaRPr lang="en-US" dirty="0"/>
          </a:p>
        </p:txBody>
      </p:sp>
      <p:pic>
        <p:nvPicPr>
          <p:cNvPr id="2050" name="Picture 2" descr="Остаци лобање Хомо Хабилиса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8743" y="848550"/>
            <a:ext cx="866775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8741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Хомо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еректус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4689" y="2119256"/>
            <a:ext cx="9119616" cy="398893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око 1.600.000 година настао је усправљен човек или Хомо Еректус (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Латински језик"/>
              </a:rPr>
              <a:t>лат.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Homo erectus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 Био је растом висок скоро као савремен човек, имао је 2/3 кранијалног капацитета савременог човека. Правио је бољи алат од вештог човека, јер се служио обликованим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Камен"/>
              </a:rPr>
              <a:t>каменом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висина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тела - 160-165 cm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мождана запремина - 700-1000 cm³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одлике лобање: незнатно пресвођавање можданог дела лобање, надочни лукови масивни и наглашени, посторбитално стезање слепоочног угла, коштани зидови веома дебели, у окципиталној пројекцији ширина лобање лежи ниско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одлике лица: велика ширина носног отвора, мандибула велика и масивна, као и зуби, обрадак раван, очњаци нешто више одвојени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посткранијални скелет:карактеристике хоминида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култура: култура камених језгра, почиње употреба ватре</a:t>
            </a:r>
          </a:p>
          <a:p>
            <a:pPr algn="just"/>
            <a:endParaRPr lang="en-US" dirty="0"/>
          </a:p>
        </p:txBody>
      </p:sp>
      <p:pic>
        <p:nvPicPr>
          <p:cNvPr id="3074" name="Picture 2" descr="Остаци лобање Хомо Еректус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631" y="805624"/>
            <a:ext cx="1114425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7375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495" y="439631"/>
            <a:ext cx="9286993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Хомо сапиенс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192" y="1851032"/>
            <a:ext cx="9265919" cy="447661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око 300.000 година појављује се разуман човек - Хомо сапиенс (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Латински језик"/>
              </a:rPr>
              <a:t>лат.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Homo sapiens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 Његовом основном карактеристиком сматра се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Говор"/>
              </a:rPr>
              <a:t>говор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Неандерталац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је назив за посебну врсту преисторијског човека. Име је добио по долини реке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Неандер (страница не постоји)"/>
              </a:rPr>
              <a:t>Неандер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у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Немачка"/>
              </a:rPr>
              <a:t>Немачкој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где су пронађени остаци. Датују се у 120.000 до 35.000 година.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Основне карактеристике: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старост - 100.000-40/35.000 година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висина тела - 160-165 cm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мождана запремина - 1200-1600 cm³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одлике лобање:раван кров лобање, затиљак мање или више повијен, надочни лукови присутни целом ширином чела, чело релативно мало повијено, посторбитално стегнута слепоочна кост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одлике лица: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Латински језик"/>
              </a:rPr>
              <a:t>лат.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Fossa canina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недостаје, вилице врло масивне, велики угао зуба (зубни низ) повучен обрадак (супротно од форме савременог човека)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посткранијални скелет:карактеристике хоминида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култура: култура језгра и одбитка, окресивање алатки, употреба ватре, сахрањивање покојника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Остаци лобање Неандерталц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7815" y="660020"/>
            <a:ext cx="895350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2456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Хомо сапиенс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сапиенс</a:t>
            </a:r>
            <a:r>
              <a:rPr lang="ru-RU" b="1" dirty="0"/>
              <a:t/>
            </a:r>
            <a:br>
              <a:rPr lang="ru-RU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305" y="1753496"/>
            <a:ext cx="9241536" cy="414743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старост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- 35.000. година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висина тела - 150-200 cm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мождана запремина - 1200-2000 cm³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одлике лобање: хватиште мишића на лобањи слабо изражена, чело у латералној пројекцији близу вертикале, надочни луци нису развијени целом дужином, затиљак лежи око средине задњег лобањског лука, велики лобањски отвор помакнут напред, што је резултат усправног хода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одлике лица: редукција виличног апарата, незнатна величина зуба, трећи молар је обично мањи или чак редукован, конкаван профил горње вилице,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Латински језик"/>
              </a:rPr>
              <a:t>лат.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Fossa canina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присутна само код Х. сапиенса, на доњој вилици присутан истурен обрадак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посткранијални скелет:релативно танке и лаке кости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култура: култура оруђа са доминантним оштрицама, рађа се уметност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upload.wikimedia.org/wikipedia/commons/thumb/9/95/Cro-Magnon-male-skull.png/200px-Cro-Magnon-male-sku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3271" y="1103376"/>
            <a:ext cx="190500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5610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елигије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преисторије</a:t>
            </a:r>
            <a:br>
              <a:rPr lang="sr-Cyrl-R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8384" y="1704728"/>
            <a:ext cx="9314687" cy="390359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Током палеолита можемо назначити само елементарне форме религије. У култури Хомо Хабилиса централну сакралну улогу има облутак, пажња се поклања камену, који је са изузетном пажњом биран и преобликован, па се претпоставља да му је придавана изузетна моћ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Са вештином обраде камена повезано је и овладавања ватром. Најстарија ватришта у Европи археолошки су документована нагорелим облуцима.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Ватра"/>
              </a:rPr>
              <a:t>Ватра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је променила живот: изменила исхрану, победила хладноћу, мрак, представљала заштиту од дивљих животиња, продужила дан и омогућила окупљање, допринела развоју вербалне комуникације, чувању традиција, развијању маште и стварању атмосфере погодне за стварање легенди и митова.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2640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елигије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преисторије</a:t>
            </a:r>
            <a:br>
              <a:rPr lang="sr-Cyrl-R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7425" y="1633728"/>
            <a:ext cx="9278112" cy="4089341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Неандерталац мења традиционалну културу и успоставља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2" tooltip="Култ мртвих (страница не постоји)"/>
              </a:rPr>
              <a:t>култ мртвих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и веровања о загробном животу. Неандерталац је своје мртве сахрањивао са пијететом.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покојник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 положен на велику гомилу камена, покрај које је саграђена камена конструкција за скелет медведа.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3" tooltip="Крапина (град)"/>
              </a:rPr>
              <a:t>Крапини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4" tooltip="Хрватска"/>
              </a:rPr>
              <a:t>Хрватска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 пронађене су поломљене кости покојника, трагови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5" tooltip="Канибализам"/>
              </a:rPr>
              <a:t>канибализма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упућују на ритуално конзумирање меса умрлих сродника.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Током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преисторије развија се и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6" tooltip="Култ лобање (страница не постоји)"/>
              </a:rPr>
              <a:t>култ лобање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Поштовање мртвих је изражено код хомо сапиенс сапиенса, откривени су гробови из млађег палеолита, у којима су покојници сахрањени са богатим прилозима, најчешће накитом.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86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CS" sz="3600" dirty="0">
                <a:solidFill>
                  <a:schemeClr val="tx1"/>
                </a:solidFill>
                <a:latin typeface="Times New Roman" pitchFamily="18" charset="0"/>
              </a:rPr>
              <a:t>Праисторија</a:t>
            </a:r>
            <a:endParaRPr lang="en-US" sz="36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1506051" y="1549737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b="1" dirty="0"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sz="2800" b="1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Преисторија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sr-Cyrl-RS" sz="2800" b="1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праисторија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(од </a:t>
            </a:r>
            <a:r>
              <a:rPr lang="sr-Cyrl-RS" sz="28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2" tooltip="Грчки језик"/>
              </a:rPr>
              <a:t>грч.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l-GR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προϊστορία: </a:t>
            </a:r>
            <a:r>
              <a:rPr lang="el-GR" sz="2800" i="1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προ</a:t>
            </a:r>
            <a:r>
              <a:rPr lang="el-GR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sr-Cyrl-RS" sz="28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l-GR" sz="2800" i="1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ιστορία</a:t>
            </a:r>
            <a:r>
              <a:rPr lang="el-GR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прича; односно: </a:t>
            </a:r>
            <a:r>
              <a:rPr lang="en-US" sz="2800" i="1" dirty="0" err="1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prae</a:t>
            </a:r>
            <a:r>
              <a:rPr lang="en-U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sr-Cyrl-RS" sz="28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претходни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800" dirty="0" smtClean="0">
              <a:solidFill>
                <a:srgbClr val="2021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800" i="1" dirty="0" err="1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historia</a:t>
            </a:r>
            <a:r>
              <a:rPr lang="en-U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RS" sz="2800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3" tooltip="Латинизација (лингвистика)"/>
              </a:rPr>
              <a:t>латинизована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реч </a:t>
            </a:r>
            <a:r>
              <a:rPr lang="el-GR" sz="2800" i="1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ιστορία</a:t>
            </a:r>
            <a:r>
              <a:rPr lang="el-GR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или </a:t>
            </a:r>
            <a:r>
              <a:rPr lang="sr-Cyrl-RS" sz="28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4" tooltip="Латински језик"/>
              </a:rPr>
              <a:t>лат.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i="1" dirty="0" err="1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praehistoria</a:t>
            </a:r>
            <a:r>
              <a:rPr lang="en-U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је временски период до појаве првих </a:t>
            </a:r>
            <a:r>
              <a:rPr lang="sr-Cyrl-RS" sz="28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5" tooltip="Писмо"/>
              </a:rPr>
              <a:t>писама</a:t>
            </a:r>
            <a:r>
              <a:rPr lang="sr-Cyrl-RS" sz="28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204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031" y="976079"/>
            <a:ext cx="9286993" cy="120248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3729" y="2119257"/>
            <a:ext cx="9314688" cy="36038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 медицини у праисторији постоје врло оскуднии подаци. Анализом разних археолошких остатака (употребних предмета, људских и животињских костију, цртежа) и усмених предања, може се закључити да су и праисторијски народи имали, у основи исту медицину као што су је имали и примитивни народи у каснијим епохама, а и данас она се одржала код неких примитивни народи који живе у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Африка"/>
              </a:rPr>
              <a:t>Африци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Јужна Америка"/>
              </a:rPr>
              <a:t>Јужној Америци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итд.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поред оскудне историјске грађа, очигледна је чињеница;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„...да је праисторијски човек, упркос своје умне заосталости и свог животињског битисања као „Хомо брутус“ а касније и као „Хомо сапиенс“ ипак био најасавршенији створ и да је владао извесним стваралачким способностима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.“.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933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7569" y="2119256"/>
            <a:ext cx="8607551" cy="390359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Палеопатолошки докази из давне историјске прошлости о настанку болести и начину њеног лечења су веома ретки и има их три врсте.</a:t>
            </a:r>
          </a:p>
          <a:p>
            <a:pPr algn="just"/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Нађени делови костура прачовека са патолошким променама због артритиса, анкилозе, остеомијелитиса, повреда, некрозе...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Археолошки налази разних кипова и петрографа (пећински цртежи).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Изучавања митова и веровања народа чији степен културно-цивилизацијског развоја није превазишао ниво историјског каменог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доба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(неки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ставови оног времена, као модел понашања, сачувани су и до данас у примитивним племенским заједницама континената Африке, Аустралије, Азије и Јужне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Америке).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5123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2119257"/>
            <a:ext cx="8558783" cy="360381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Археолози"/>
              </a:rPr>
              <a:t>Археолози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Антропологија"/>
              </a:rPr>
              <a:t>антрополози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су током проучавања живота праисторијског човека и примитивних племена, утврдили да је глави носилац емпиријске медицине била жена мајка, као и да су та људска друштва одувек имала и посебне појединце (мушкарце или жене) задужене за исцелитељски посао.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 били одговорни за спречавање болести и лечење болесних и повређених.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Њихове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исцелитељске способности заснивале су се на два извора - искуству и магији.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654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Дивљаштво и Варварство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Према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Ј. Моргану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Праисторија"/>
              </a:rPr>
              <a:t>праисторија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се дели на два велика историјска раздобља;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Дивљаштво и Варварство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два раздобља, свако за себе имала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 свој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нижи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средњи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виши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степен развоја.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78908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Дивљаштво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1" y="1621536"/>
            <a:ext cx="9643872" cy="463296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Дивљаштво (епоха)"/>
              </a:rPr>
              <a:t>Дивљаштво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је прва велика епоха у којој се формира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Човек"/>
              </a:rPr>
              <a:t>човек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кога карактерише неартикулисани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Говор"/>
              </a:rPr>
              <a:t>говор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ограничени ниво схватања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Појава"/>
              </a:rPr>
              <a:t>појава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природе која га окружује.</a:t>
            </a:r>
          </a:p>
          <a:p>
            <a:pPr algn="just"/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Нижи степен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дивљаштва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нижем степену дивљаштва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„...лечење је било у виду некаквих неконтролисаних радњи и покрета...“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које ће бити присутне и у касанијим периодима све до фазе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6" tooltip="Емпирија"/>
              </a:rPr>
              <a:t>емпирије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Средњи степен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дивљаштва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средњем степену развоја дивљаштва, човек развија мануелну способносте, и израђује и прилагођава оруђа и оружја која су му потребна за свакодневни живот. У овом раздобљу „примитивни човек“ открива ватру и почиње да развија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„...демонистичка веровања у порекло 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7" tooltip="Болест"/>
              </a:rPr>
              <a:t>болести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Сваку болест или 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8" tooltip="Повреде"/>
              </a:rPr>
              <a:t>повреду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он приписује неком неслућеном демону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...“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Виши степен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дивљаштва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вишем степену дивљаштва - када се формира "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Човек"/>
              </a:rPr>
              <a:t>Хомо Сапиенс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", човек све више напушта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9" tooltip="Пећина"/>
              </a:rPr>
              <a:t>пећински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начин живота и живи у сопственим рукама саграђеним објектима (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0" tooltip="Колиба"/>
              </a:rPr>
              <a:t>колибама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1" tooltip="Сојеница"/>
              </a:rPr>
              <a:t>сојеницама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итд). Почиње да обрађује земљу и за тај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2" tooltip="Механички рад"/>
              </a:rPr>
              <a:t>рад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користи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3" tooltip="Домаће животиње"/>
              </a:rPr>
              <a:t>домаће животиње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9714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Варварство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0848" y="1584960"/>
            <a:ext cx="9521951" cy="45720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Варварство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је епоха коју карактерише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развој људске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личности и његове свести. У њему човек све више израђује оруђа и бави се појединим делатностима. Формирају се заједнице људи, према супротном полу и деци, а почиње и подела људи унутар самих насеобина. 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овакво организованом начину живота, у Варварству се односи - а пре свега брига о здрављу - организују на нивоу 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самопомоћи. </a:t>
            </a:r>
            <a:endParaRPr lang="ru-RU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 јављају се 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први облици медицине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који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ће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 под утицајем спољних фактора, базирати 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развоју стеченог искуства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Ово ће искуство временом прећи у суверени облик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24113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9345" y="2119256"/>
            <a:ext cx="9326880" cy="397674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складу са карактеристикама примитивног начина мишљења, начина живота и друштвеном организацијом најнижег нивоа, развијала се и 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магичнорелигиозна медицина. </a:t>
            </a:r>
            <a:endParaRPr lang="ru-RU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Врачеви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магови, чаробњаци,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Шаманизам"/>
              </a:rPr>
              <a:t>шамани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итд, нису лечили применом природних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Агенс (медицина)"/>
              </a:rPr>
              <a:t>агенаса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већ, тобоже чаробном моћи и од бога датим знањем.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8836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3040" y="2314385"/>
            <a:ext cx="4135776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53056" y="1158532"/>
            <a:ext cx="74371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Праисторијски локалитет Стоунхенџ, био је место у које су болесници и повређени долазили због исцелитељских моћи које су, како су веровали, имали мегалити, тврде археолози у Лондону.</a:t>
            </a:r>
          </a:p>
        </p:txBody>
      </p:sp>
    </p:spTree>
    <p:extLst>
      <p:ext uri="{BB962C8B-B14F-4D97-AF65-F5344CB8AC3E}">
        <p14:creationId xmlns:p14="http://schemas.microsoft.com/office/powerpoint/2010/main" xmlns="" val="3664857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Трансформација шамана у орла Олмека из 10. до 6. век п. н. 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9068" y="1995550"/>
            <a:ext cx="2442019" cy="364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81396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нимизам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или 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етишизам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505" y="2094873"/>
            <a:ext cx="9351263" cy="360381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Размишљења примитивних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народа одликује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2" tooltip="Анимизам"/>
              </a:rPr>
              <a:t>анимизам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3" tooltip="Фетишизам"/>
              </a:rPr>
              <a:t>фетишизам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људи и објекти по њима су имали душу, и она је из човека одлазила за време спавања или након смрти, али је и даље присутна у животу, и прелази на здраве и у њима узрокује болести.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 би се она избацила из тела, праисторијски човек је сматрао да треба посегнути за разним врстама </a:t>
            </a: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трикова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Дакле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болест улази у човеково тело и његову душу и да би се тело и душа, очистили-излечили потребно је из тела избацити злог духа.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Примитивни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народи су такође сматрали да су 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главни узроци болести чарања (бајања) других особа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хирови демона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казне разјарених богова.</a:t>
            </a:r>
            <a:endParaRPr lang="en-US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559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1466090" y="1109472"/>
            <a:ext cx="9601196" cy="39251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Праисторија је временски период који траје од тренутка када је преисторијски човек почео да израђује оруђе и оружје до појаве првих </a:t>
            </a:r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2" tooltip="Писмо"/>
              </a:rPr>
              <a:t>писама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 и дели се према материјалу од кога су оруђе и оружје прављено и начину његове обраде на:</a:t>
            </a:r>
          </a:p>
          <a:p>
            <a:pPr algn="just"/>
            <a:r>
              <a:rPr lang="ru-RU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старије 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камено доба (</a:t>
            </a:r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3" tooltip="Палеолит"/>
              </a:rPr>
              <a:t>палеолит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just"/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средње камено доба (</a:t>
            </a:r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4" tooltip="Мезолит"/>
              </a:rPr>
              <a:t>мезолит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just"/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млађе камено доба (</a:t>
            </a:r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5" tooltip="Неолит"/>
              </a:rPr>
              <a:t>неолит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), и</a:t>
            </a:r>
          </a:p>
          <a:p>
            <a:pPr algn="just"/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6" tooltip="Метално доба"/>
              </a:rPr>
              <a:t>метална доба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algn="just"/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7" tooltip="Енеолит"/>
              </a:rPr>
              <a:t>бакарно доба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1" algn="just"/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8" tooltip="Бронзано доба"/>
              </a:rPr>
              <a:t>бронзано доба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1" algn="just"/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9" tooltip="Гвоздено доба"/>
              </a:rPr>
              <a:t>гвоздено доба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4001109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06335" y="1085807"/>
            <a:ext cx="9286993" cy="12024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0993" y="2631321"/>
            <a:ext cx="9058656" cy="3603812"/>
          </a:xfrm>
        </p:spPr>
        <p:txBody>
          <a:bodyPr>
            <a:normAutofit/>
          </a:bodyPr>
          <a:lstStyle/>
          <a:p>
            <a:pPr algn="just"/>
            <a:r>
              <a:rPr lang="sr-Cyrl-R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Исцелитељи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праисторије су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били углавном </a:t>
            </a:r>
            <a:r>
              <a:rPr lang="sr-Cyrl-RS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свештеници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јер се лечење сматрало светим обредом.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Међу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исцелитељима је било и оних који су се „лечењем“ бавили ради стицања повлашћеног друштвеног положаја.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2369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537" y="2119257"/>
            <a:ext cx="9009888" cy="3603812"/>
          </a:xfrm>
        </p:spPr>
        <p:txBody>
          <a:bodyPr>
            <a:normAutofit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Међу њима се диференцирају и исцелитељи према „субспецијалностима“, једни за лечење различитих болести, као што су се (нпр. код Астека), јављали врачеви, и шамани или чаробњаци (у Азији и Африци.)</a:t>
            </a:r>
            <a:r>
              <a:rPr lang="sr-Cyrl-RS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sr-Cyrl-RS" i="1" dirty="0">
                <a:latin typeface="Times New Roman" pitchFamily="18" charset="0"/>
                <a:cs typeface="Times New Roman" pitchFamily="18" charset="0"/>
              </a:rPr>
              <a:t>(тицитл)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који су више били упућени у чаробне поступке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teomiquetzan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нпр. лечење рана и повреда у борби,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tlamatlquiticitl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2" tooltip="Бабице"/>
              </a:rPr>
              <a:t>бабице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задужени за праћење трудноће.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268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537" y="2192408"/>
            <a:ext cx="8973311" cy="3988935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Истовремено са свештеницима било је и умних појединаца, који су, просматрајући околну природу, случајно изводили </a:t>
            </a: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закључке о лековитим својствима одређених агенаса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та своја открића примењивали у лечењу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болести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једно 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биље пече по кожи и изазива на том месту оток и црвенило, да друго изазива повраћање, пролив или затвор, да га треће опија и заноси, а да остало показује разна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друга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Касније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 од тих особа настали љубитељи филозофије, научници, и свештеници који су се бавили „уметношћу лечења“.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363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3729" y="2119257"/>
            <a:ext cx="9156192" cy="360381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Бруталан начин живота у каменом добу показао се бројним повредама на ископаним костурима.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Већина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рана налази се на глави, што је зависило о природи битака тога времена, и стрелица које су се забијале у различите делове тела.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Фрактуре костију се такође често сусрећу, а исход њиховог излечења намеће претрпоставку да су оне могле зарсти само применом одговарајуће имобилизације, највероватније применом завоја од глине.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915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ош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паристорији људи су знали да изводе </a:t>
            </a:r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хируршке захвате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(имобилизације и ампутације удова, расецање апсцеса, трепанације лобање итд).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овим захватима користили су и неку врсту дезинфекције, испирање инструмената и ране кокосовим млеком, али и веома сурову методу спаљивања крварећих рана.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5744" y="2824545"/>
            <a:ext cx="2438400" cy="156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44783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Праисторија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медицина примитивних народа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193" y="2119257"/>
            <a:ext cx="8676402" cy="3603812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 археолошким остацима раног 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2" tooltip="Човек"/>
              </a:rPr>
              <a:t>Хомо сапиенса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ретко се могу наћи особе старије од педесет година, тако да на остацима постоји врло мало доказа о дегенеративним или другим болестима које се јављају у старости, али зато остаци обилују, налазима који са знацима болести или повреде, због живота на отвореном у суровим условима.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127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/>
              <a:t>               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50" name="Rectangle 3"/>
          <p:cNvSpPr>
            <a:spLocks noGrp="1" noChangeArrowheads="1"/>
          </p:cNvSpPr>
          <p:nvPr>
            <p:ph idx="1"/>
          </p:nvPr>
        </p:nvSpPr>
        <p:spPr>
          <a:xfrm>
            <a:off x="1919288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sz="3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sr-Cyrl-RS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ХВАЛА </a:t>
            </a:r>
            <a:r>
              <a:rPr lang="sr-Cyrl-RS" sz="3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sr-Cyrl-RS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ПАЖЊИ!</a:t>
            </a:r>
            <a:endParaRPr lang="en-US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077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1" y="1570617"/>
            <a:ext cx="8705087" cy="360381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Како по дефиницији преисторије нема писаних извора о преисторијским временима (или барем нема ниједног познатог који још увек постоји), информације које знамо о том временском периоду добијамо од наука као што су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Палеонтологија"/>
              </a:rPr>
              <a:t>палеонтологија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Биологија"/>
              </a:rPr>
              <a:t>биологија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Палинологија"/>
              </a:rPr>
              <a:t>палинологија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Геологија"/>
              </a:rPr>
              <a:t>геологија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6" tooltip="Етноастрономија"/>
              </a:rPr>
              <a:t>етноастрономија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7" tooltip="Антропологија"/>
              </a:rPr>
              <a:t>антропологија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8" tooltip="Археологија"/>
              </a:rPr>
              <a:t>археологија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друге природне и друштвене науке. У друштвима где се писмо скоро појавило, усмено преношење знања, са генерацију на генерацију, садржи извештаје о преисторијским временима.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2582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Палеолит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7153" y="2046105"/>
            <a:ext cx="8851391" cy="36038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Палеолит (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2" tooltip="Грчки језик"/>
              </a:rPr>
              <a:t>грч.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παλαιολιθικός 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сложеница од -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παλαιός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стар и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λίθος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камен) је период који се протеже од пре 2.600.000 година до 10.000. године п. н. е. Обележио га је настанак и развој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3" tooltip="Велики човеколики мајмуни"/>
              </a:rPr>
              <a:t>хоминида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и првобитног оруђа и оружја.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 старијем каменом добу људи су живели у пећинама. Човек је овладао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4" tooltip="Ватра"/>
              </a:rPr>
              <a:t>ватром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бавио се скупљањем плодова и ловом. Оружје и оруђе је прављено окресивањем камена. Током средњег палеолита људи су овладали 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5" tooltip="Говор"/>
              </a:rPr>
              <a:t>језиком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стварали су најранију уметност, музику и почели су са пијететом да сахрањују умрле чланове заједнице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 и велике миграције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3654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Мезолит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233" y="2119257"/>
            <a:ext cx="9497568" cy="36038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Мезолит (</a:t>
            </a:r>
            <a:r>
              <a:rPr lang="sr-Cyrl-RS" dirty="0">
                <a:latin typeface="Times New Roman" pitchFamily="18" charset="0"/>
                <a:cs typeface="Times New Roman" pitchFamily="18" charset="0"/>
                <a:hlinkClick r:id="rId2" tooltip="Грчки језик"/>
              </a:rPr>
              <a:t>грч.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Μεσολιθικός 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 -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Μεσο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средње и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λίθος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камен) или средње камено доба трајало је од краја леденог доба, пре 10.000 година до појаве земљорадње, односно млађег каменог доба (неолита). Датовање варирара у односу на различита поднебља. 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Људи 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и даље живе у пећинама, али и граде прва трајна насеља, најчешће на обалама река, језера и мора и развијају технологију. Оруђа се и даље израђују окресивањем камена, јављају се мирколити, камене секире и предмети од дрвета. На неким локалитетима откривени су кануи и чамци. Опстанак се осим на сакупљању плодова и лову, заснива и на риболову. У шумским подручјима појављују се знаци </a:t>
            </a:r>
            <a:r>
              <a:rPr lang="ru-RU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hlinkClick r:id="rId3" tooltip="Deforestacija"/>
              </a:rPr>
              <a:t>дефорестације</a:t>
            </a:r>
            <a:r>
              <a:rPr lang="ru-RU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, која се развија у неолиту током кога је човек почео са крчењем шума, да би створио више простора за земљорадњу.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725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Неолит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0576" y="2119257"/>
            <a:ext cx="9143999" cy="36038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Неолит (од сложенице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Грчки језик"/>
              </a:rPr>
              <a:t>грч.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νεολιθικός, νεο -нов и λίθος - камен) или млађе камено доба је трећа епоха коју обележава почетак сточарства и земљорадње, као и појава сталних урбаних и протоурбаних насеља, седелачки начин живота и производња предмета од печене глине. У неолиту се камен обрађивао глачањем и полирањем.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Људи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 живели у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Земуница"/>
              </a:rPr>
              <a:t>земуницама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Сојеница"/>
              </a:rPr>
              <a:t>сојеницама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(куће на дрвеним стубовима у води). Друштво се делило на родове, братства и племена. Керамика се украшава, јавља се фигурална пластика и различити предмети култног карактера.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359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/>
            </a:r>
            <a:br>
              <a:rPr lang="ru-RU" i="1" dirty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Метално доба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240" y="2119257"/>
            <a:ext cx="9631679" cy="36038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овом периоду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Оружје"/>
              </a:rPr>
              <a:t>оружје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Oruđe"/>
              </a:rPr>
              <a:t>оруђе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се правило од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Бакар"/>
              </a:rPr>
              <a:t>бакра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Бронза"/>
              </a:rPr>
              <a:t>бронзе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(легура бакра 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6" tooltip="Калај"/>
              </a:rPr>
              <a:t>калаја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и од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7" tooltip="Гвожђе"/>
              </a:rPr>
              <a:t>гвожђа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Издвајање метала од руде назива се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8" tooltip="Металургија"/>
              </a:rPr>
              <a:t>металургија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Тада су се појавили трговци и занатлије.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Роба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 размењивала за робу, а трговало се и на копну и на мору. На копну се роба превозила колима која су вукли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9" tooltip="Магарац"/>
              </a:rPr>
              <a:t>магарци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0" tooltip="Коњи"/>
              </a:rPr>
              <a:t>коњи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направљени су први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1" tooltip="Једрењак"/>
              </a:rPr>
              <a:t>једрењаци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градовима су углавном живели трговци и занатлије и они су представљали најобразованији део друштва. Израз цивилизација настао је од латинске речи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civis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што значи грађанин. Тада настају и прве државе, а грађани издржавају власт тако што плаћају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2" tooltip="Порез"/>
              </a:rPr>
              <a:t>порез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8032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Бакарно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192" y="2119257"/>
            <a:ext cx="8961119" cy="3603812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Енеолит"/>
              </a:rPr>
              <a:t>Бакарно доба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(још и енеолит или халколит), у старијој литератури називано и „камено бакарно доба“ је период који је обележило откриће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Бакра (страница не постоји)"/>
              </a:rPr>
              <a:t>бакра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метала који почиње да се користи у изради примитивног оруђа и оружја. Везује се за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3. миленијум п. н. е."/>
              </a:rPr>
              <a:t>3. миленијум п. н. 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 овом периоду јавља се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Рударство"/>
              </a:rPr>
              <a:t>рударство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449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184</TotalTime>
  <Words>918</Words>
  <Application>Microsoft Office PowerPoint</Application>
  <PresentationFormat>Custom</PresentationFormat>
  <Paragraphs>154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Theme1</vt:lpstr>
      <vt:lpstr>ПРАИСТОРИЈСКИ РАЗВОЈ МЕДИЦИНЕ (ПРАИСТОРИЈСКИ ЧОВЕК И ЊЕГОВА КУЛТУРА. НАГОНСКА МЕДИЦИНА, ХИРУРГИЈА И ХИГИЈЕНА. МЕДИЦИНСКА ЕМПИРИЈА И ЊЕНА НАЈСТАРИЈА ОТКРИЋА)</vt:lpstr>
      <vt:lpstr>Праисторија</vt:lpstr>
      <vt:lpstr>Slide 3</vt:lpstr>
      <vt:lpstr>Slide 4</vt:lpstr>
      <vt:lpstr>Палеолит</vt:lpstr>
      <vt:lpstr>Мезолит</vt:lpstr>
      <vt:lpstr>Неолит</vt:lpstr>
      <vt:lpstr> Метално доба </vt:lpstr>
      <vt:lpstr>Бакарно доба</vt:lpstr>
      <vt:lpstr>Бронзано доба</vt:lpstr>
      <vt:lpstr>Гвоздено доба</vt:lpstr>
      <vt:lpstr>Slide 12</vt:lpstr>
      <vt:lpstr>Еволуција хоминида </vt:lpstr>
      <vt:lpstr>Хомо хабилис </vt:lpstr>
      <vt:lpstr>Хомо еректус</vt:lpstr>
      <vt:lpstr>  Хомо сапиенс  </vt:lpstr>
      <vt:lpstr>Хомо сапиенс сапиенс </vt:lpstr>
      <vt:lpstr>Религије преисторије </vt:lpstr>
      <vt:lpstr>Религије преисторије </vt:lpstr>
      <vt:lpstr> Праисторија и медицина примитивних народа </vt:lpstr>
      <vt:lpstr> Праисторија и медицина примитивних народа </vt:lpstr>
      <vt:lpstr> Праисторија и медицина примитивних народа </vt:lpstr>
      <vt:lpstr>Дивљаштво и Варварство</vt:lpstr>
      <vt:lpstr>Дивљаштво </vt:lpstr>
      <vt:lpstr>Варварство </vt:lpstr>
      <vt:lpstr> Праисторија и медицина примитивних народа </vt:lpstr>
      <vt:lpstr>Slide 27</vt:lpstr>
      <vt:lpstr>Трансформација шамана у орла Олмека из 10. до 6. век п. н. е.</vt:lpstr>
      <vt:lpstr>Анимизам или фетишизам</vt:lpstr>
      <vt:lpstr> Праисторија и медицина примитивних народа </vt:lpstr>
      <vt:lpstr> Праисторија и медицина примитивних народа </vt:lpstr>
      <vt:lpstr> Праисторија и медицина примитивних народа </vt:lpstr>
      <vt:lpstr> Праисторија и медицина примитивних народа </vt:lpstr>
      <vt:lpstr> Праисторија и медицина примитивних народа </vt:lpstr>
      <vt:lpstr> Праисторија и медицина примитивних народа </vt:lpstr>
      <vt:lpstr>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soclek</dc:creator>
  <cp:lastModifiedBy>Joca</cp:lastModifiedBy>
  <cp:revision>28</cp:revision>
  <dcterms:created xsi:type="dcterms:W3CDTF">2023-09-13T10:25:46Z</dcterms:created>
  <dcterms:modified xsi:type="dcterms:W3CDTF">2023-12-08T14:38:54Z</dcterms:modified>
</cp:coreProperties>
</file>